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Fira Sans"/>
      <p:regular r:id="rId8"/>
      <p:bold r:id="rId9"/>
      <p:italic r:id="rId10"/>
      <p:boldItalic r:id="rId11"/>
    </p:embeddedFont>
    <p:embeddedFont>
      <p:font typeface="PT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-boldItalic.fntdata"/><Relationship Id="rId10" Type="http://schemas.openxmlformats.org/officeDocument/2006/relationships/font" Target="fonts/FiraSans-italic.fntdata"/><Relationship Id="rId13" Type="http://schemas.openxmlformats.org/officeDocument/2006/relationships/font" Target="fonts/PTSans-bold.fntdata"/><Relationship Id="rId12" Type="http://schemas.openxmlformats.org/officeDocument/2006/relationships/font" Target="fonts/PT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raSans-bold.fntdata"/><Relationship Id="rId15" Type="http://schemas.openxmlformats.org/officeDocument/2006/relationships/font" Target="fonts/PTSans-boldItalic.fntdata"/><Relationship Id="rId14" Type="http://schemas.openxmlformats.org/officeDocument/2006/relationships/font" Target="fonts/PT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Fira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30c3290c17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30c3290c17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To post: link to survey + comms toolkit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To highlight: clusters to promote, get logo on survey site, get personalised comms, </a:t>
            </a:r>
            <a:r>
              <a:rPr lang="en-GB">
                <a:solidFill>
                  <a:schemeClr val="dk1"/>
                </a:solidFill>
              </a:rPr>
              <a:t>receive</a:t>
            </a:r>
            <a:r>
              <a:rPr lang="en-GB">
                <a:solidFill>
                  <a:schemeClr val="dk1"/>
                </a:solidFill>
              </a:rPr>
              <a:t> better data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8094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b="14316" l="12111" r="0" t="19889"/>
          <a:stretch/>
        </p:blipFill>
        <p:spPr>
          <a:xfrm rot="10800000">
            <a:off x="-3" y="-24276"/>
            <a:ext cx="9144003" cy="516777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0" y="744575"/>
            <a:ext cx="7001400" cy="2052600"/>
          </a:xfrm>
          <a:prstGeom prst="rect">
            <a:avLst/>
          </a:prstGeom>
          <a:effectLst>
            <a:outerShdw blurRad="214313" rotWithShape="0" algn="bl" dir="5400000" dist="19050">
              <a:srgbClr val="000000">
                <a:alpha val="6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42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11700" y="2834125"/>
            <a:ext cx="7001400" cy="792600"/>
          </a:xfrm>
          <a:prstGeom prst="rect">
            <a:avLst/>
          </a:prstGeom>
          <a:effectLst>
            <a:outerShdw blurRad="214313" rotWithShape="0" algn="bl" dir="5400000" dist="19050">
              <a:srgbClr val="000000">
                <a:alpha val="64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/>
          <p:nvPr/>
        </p:nvSpPr>
        <p:spPr>
          <a:xfrm>
            <a:off x="7313075" y="-19050"/>
            <a:ext cx="1857375" cy="5170850"/>
          </a:xfrm>
          <a:custGeom>
            <a:rect b="b" l="l" r="r" t="t"/>
            <a:pathLst>
              <a:path extrusionOk="0" h="206834" w="74295">
                <a:moveTo>
                  <a:pt x="74295" y="381"/>
                </a:moveTo>
                <a:lnTo>
                  <a:pt x="0" y="0"/>
                </a:lnTo>
                <a:lnTo>
                  <a:pt x="73900" y="206834"/>
                </a:lnTo>
                <a:lnTo>
                  <a:pt x="74295" y="181356"/>
                </a:lnTo>
                <a:close/>
              </a:path>
            </a:pathLst>
          </a:custGeom>
          <a:solidFill>
            <a:srgbClr val="080941"/>
          </a:solidFill>
          <a:ln>
            <a:noFill/>
          </a:ln>
        </p:spPr>
      </p:sp>
      <p:cxnSp>
        <p:nvCxnSpPr>
          <p:cNvPr id="60" name="Google Shape;60;p14"/>
          <p:cNvCxnSpPr/>
          <p:nvPr/>
        </p:nvCxnSpPr>
        <p:spPr>
          <a:xfrm>
            <a:off x="7296975" y="-24287"/>
            <a:ext cx="1863600" cy="5192100"/>
          </a:xfrm>
          <a:prstGeom prst="straightConnector1">
            <a:avLst/>
          </a:prstGeom>
          <a:solidFill>
            <a:schemeClr val="lt2"/>
          </a:solidFill>
          <a:ln cap="flat" cmpd="sng" w="38100">
            <a:solidFill>
              <a:srgbClr val="00C89E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1050" y="3552825"/>
            <a:ext cx="2312750" cy="1332524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000000"/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698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0941"/>
              </a:buClr>
              <a:buSzPts val="2800"/>
              <a:buNone/>
              <a:defRPr b="1">
                <a:solidFill>
                  <a:srgbClr val="0809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52475"/>
            <a:ext cx="7248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/>
          <p:nvPr/>
        </p:nvSpPr>
        <p:spPr>
          <a:xfrm>
            <a:off x="7313075" y="-19050"/>
            <a:ext cx="1857375" cy="5170850"/>
          </a:xfrm>
          <a:custGeom>
            <a:rect b="b" l="l" r="r" t="t"/>
            <a:pathLst>
              <a:path extrusionOk="0" h="206834" w="74295">
                <a:moveTo>
                  <a:pt x="74295" y="381"/>
                </a:moveTo>
                <a:lnTo>
                  <a:pt x="0" y="0"/>
                </a:lnTo>
                <a:lnTo>
                  <a:pt x="73900" y="206834"/>
                </a:lnTo>
                <a:lnTo>
                  <a:pt x="74295" y="181356"/>
                </a:lnTo>
                <a:close/>
              </a:path>
            </a:pathLst>
          </a:custGeom>
          <a:solidFill>
            <a:srgbClr val="080941"/>
          </a:solidFill>
          <a:ln>
            <a:noFill/>
          </a:ln>
        </p:spPr>
      </p:sp>
      <p:cxnSp>
        <p:nvCxnSpPr>
          <p:cNvPr id="69" name="Google Shape;69;p16"/>
          <p:cNvCxnSpPr/>
          <p:nvPr/>
        </p:nvCxnSpPr>
        <p:spPr>
          <a:xfrm>
            <a:off x="7296975" y="-24287"/>
            <a:ext cx="1863600" cy="5192100"/>
          </a:xfrm>
          <a:prstGeom prst="straightConnector1">
            <a:avLst/>
          </a:prstGeom>
          <a:solidFill>
            <a:schemeClr val="lt2"/>
          </a:solidFill>
          <a:ln cap="flat" cmpd="sng" w="38100">
            <a:solidFill>
              <a:srgbClr val="00C8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6"/>
          <p:cNvSpPr txBox="1"/>
          <p:nvPr>
            <p:ph idx="12" type="sldNum"/>
          </p:nvPr>
        </p:nvSpPr>
        <p:spPr>
          <a:xfrm>
            <a:off x="8421608" y="1483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>
              <a:buNone/>
              <a:defRPr sz="1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buNone/>
              <a:defRPr sz="1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buNone/>
              <a:defRPr sz="1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buNone/>
              <a:defRPr sz="1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buNone/>
              <a:defRPr sz="1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buNone/>
              <a:defRPr sz="1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buNone/>
              <a:defRPr sz="1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buNone/>
              <a:defRPr sz="12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 b="-6349" l="0" r="0" t="0"/>
          <a:stretch/>
        </p:blipFill>
        <p:spPr>
          <a:xfrm>
            <a:off x="7987200" y="3955774"/>
            <a:ext cx="643648" cy="9416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417200" y="445025"/>
            <a:ext cx="292956" cy="61883"/>
          </a:xfrm>
          <a:custGeom>
            <a:rect b="b" l="l" r="r" t="t"/>
            <a:pathLst>
              <a:path extrusionOk="0" h="24679" w="116832">
                <a:moveTo>
                  <a:pt x="0" y="0"/>
                </a:moveTo>
                <a:lnTo>
                  <a:pt x="0" y="24679"/>
                </a:lnTo>
                <a:lnTo>
                  <a:pt x="116832" y="24679"/>
                </a:lnTo>
                <a:lnTo>
                  <a:pt x="107451" y="500"/>
                </a:lnTo>
                <a:close/>
              </a:path>
            </a:pathLst>
          </a:custGeom>
          <a:solidFill>
            <a:srgbClr val="00C89E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"/>
              <a:buChar char="●"/>
              <a:defRPr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13"/>
          <p:cNvSpPr txBox="1"/>
          <p:nvPr/>
        </p:nvSpPr>
        <p:spPr>
          <a:xfrm>
            <a:off x="0" y="4804800"/>
            <a:ext cx="423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Knowledge Exchange Practitioners</a:t>
            </a:r>
            <a:r>
              <a:rPr lang="en-GB" sz="10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rPr>
              <a:t> | 19th April 2023</a:t>
            </a:r>
            <a:endParaRPr sz="1000">
              <a:solidFill>
                <a:srgbClr val="999999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/>
          <p:nvPr/>
        </p:nvSpPr>
        <p:spPr>
          <a:xfrm>
            <a:off x="0" y="0"/>
            <a:ext cx="6617400" cy="5143500"/>
          </a:xfrm>
          <a:prstGeom prst="rect">
            <a:avLst/>
          </a:prstGeom>
          <a:solidFill>
            <a:srgbClr val="0809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5"/>
          <p:cNvSpPr txBox="1"/>
          <p:nvPr/>
        </p:nvSpPr>
        <p:spPr>
          <a:xfrm>
            <a:off x="167850" y="2538425"/>
            <a:ext cx="628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The 2nd national survey of the UK space </a:t>
            </a:r>
            <a:br>
              <a:rPr lang="en-GB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 sz="20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workforceopen to all space professionals</a:t>
            </a:r>
            <a:endParaRPr sz="17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9" name="Google Shape;10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8703" y="363013"/>
            <a:ext cx="1613425" cy="933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25"/>
          <p:cNvCxnSpPr/>
          <p:nvPr/>
        </p:nvCxnSpPr>
        <p:spPr>
          <a:xfrm>
            <a:off x="6617375" y="0"/>
            <a:ext cx="0" cy="5153400"/>
          </a:xfrm>
          <a:prstGeom prst="straightConnector1">
            <a:avLst/>
          </a:prstGeom>
          <a:noFill/>
          <a:ln cap="flat" cmpd="sng" w="19050">
            <a:solidFill>
              <a:srgbClr val="00C89E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25"/>
          <p:cNvSpPr/>
          <p:nvPr/>
        </p:nvSpPr>
        <p:spPr>
          <a:xfrm>
            <a:off x="1070388" y="3765850"/>
            <a:ext cx="4580400" cy="564300"/>
          </a:xfrm>
          <a:prstGeom prst="rect">
            <a:avLst/>
          </a:prstGeom>
          <a:noFill/>
          <a:ln cap="flat" cmpd="sng" w="38100">
            <a:solidFill>
              <a:srgbClr val="00C8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5"/>
          <p:cNvSpPr/>
          <p:nvPr/>
        </p:nvSpPr>
        <p:spPr>
          <a:xfrm>
            <a:off x="1062738" y="3721900"/>
            <a:ext cx="45957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census</a:t>
            </a:r>
            <a:r>
              <a:rPr b="1" lang="en-GB" sz="35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.spaceskills.org</a:t>
            </a:r>
            <a:endParaRPr i="1" sz="35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9875" y="350024"/>
            <a:ext cx="3209895" cy="17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5"/>
          <p:cNvSpPr txBox="1"/>
          <p:nvPr/>
        </p:nvSpPr>
        <p:spPr>
          <a:xfrm>
            <a:off x="7118225" y="1469000"/>
            <a:ext cx="15639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Supported by</a:t>
            </a:r>
            <a:endParaRPr b="1" sz="1100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5" name="Google Shape;115;p25"/>
          <p:cNvPicPr preferRelativeResize="0"/>
          <p:nvPr/>
        </p:nvPicPr>
        <p:blipFill rotWithShape="1">
          <a:blip r:embed="rId5">
            <a:alphaModFix/>
          </a:blip>
          <a:srcRect b="15074" l="0" r="0" t="0"/>
          <a:stretch/>
        </p:blipFill>
        <p:spPr>
          <a:xfrm>
            <a:off x="6659263" y="1743800"/>
            <a:ext cx="2481824" cy="34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